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8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58" r:id="rId13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276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rico.jia@ebistrategy.com" TargetMode="External"/><Relationship Id="rId1" Type="http://schemas.openxmlformats.org/officeDocument/2006/relationships/hyperlink" Target="Tel:15026489942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rico.jia@ebistrategy.com" TargetMode="External"/><Relationship Id="rId1" Type="http://schemas.openxmlformats.org/officeDocument/2006/relationships/hyperlink" Target="Tel:15026489942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2DAB28-0982-4893-96FC-B0376C7A156A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2C571C8C-191F-467D-8812-71C0C1E487CD}">
      <dgm:prSet phldrT="[文本]" custT="1"/>
      <dgm:spPr/>
      <dgm:t>
        <a:bodyPr/>
        <a:lstStyle/>
        <a:p>
          <a:pPr algn="ctr"/>
          <a:r>
            <a:rPr lang="zh-CN" altLang="en-US" sz="1000" dirty="0" smtClean="0"/>
            <a:t>课程</a:t>
          </a:r>
          <a:r>
            <a:rPr lang="zh-CN" altLang="en-US" sz="1000" dirty="0" smtClean="0"/>
            <a:t>咨询</a:t>
          </a:r>
          <a:endParaRPr lang="en-US" altLang="zh-CN" sz="1000" dirty="0" smtClean="0"/>
        </a:p>
        <a:p>
          <a:pPr algn="ctr"/>
          <a:r>
            <a:rPr lang="en-US" altLang="zh-CN" sz="1000" dirty="0" smtClean="0">
              <a:hlinkClick xmlns:r="http://schemas.openxmlformats.org/officeDocument/2006/relationships" r:id="rId1"/>
            </a:rPr>
            <a:t>Tel:15026489942</a:t>
          </a:r>
          <a:endParaRPr lang="en-US" altLang="zh-CN" sz="1000" dirty="0" smtClean="0"/>
        </a:p>
        <a:p>
          <a:pPr algn="ctr"/>
          <a:r>
            <a:rPr lang="zh-CN" altLang="en-US" sz="1000" dirty="0" smtClean="0"/>
            <a:t>邮箱：</a:t>
          </a:r>
          <a:endParaRPr lang="en-US" altLang="zh-CN" sz="1000" dirty="0" smtClean="0"/>
        </a:p>
        <a:p>
          <a:pPr algn="ctr"/>
          <a:r>
            <a:rPr lang="en-US" sz="1000" dirty="0" smtClean="0">
              <a:hlinkClick xmlns:r="http://schemas.openxmlformats.org/officeDocument/2006/relationships" r:id="rId2"/>
            </a:rPr>
            <a:t>rico.jia@ebistrategy.com</a:t>
          </a:r>
          <a:endParaRPr lang="en-US" altLang="zh-CN" sz="1000" dirty="0" smtClean="0"/>
        </a:p>
        <a:p>
          <a:pPr algn="ctr"/>
          <a:endParaRPr lang="en-US" altLang="zh-CN" sz="700" dirty="0" smtClean="0"/>
        </a:p>
      </dgm:t>
    </dgm:pt>
    <dgm:pt modelId="{66D87D60-3F2C-441C-AE70-19117C846951}" type="parTrans" cxnId="{C3775D2E-72E3-4F87-8789-22A8B55A8EB5}">
      <dgm:prSet/>
      <dgm:spPr/>
      <dgm:t>
        <a:bodyPr/>
        <a:lstStyle/>
        <a:p>
          <a:endParaRPr lang="zh-CN" altLang="en-US"/>
        </a:p>
      </dgm:t>
    </dgm:pt>
    <dgm:pt modelId="{1904DDBD-2AD7-4C83-AA1C-F37F9B30FC82}" type="sibTrans" cxnId="{C3775D2E-72E3-4F87-8789-22A8B55A8EB5}">
      <dgm:prSet/>
      <dgm:spPr/>
      <dgm:t>
        <a:bodyPr/>
        <a:lstStyle/>
        <a:p>
          <a:endParaRPr lang="zh-CN" altLang="en-US"/>
        </a:p>
      </dgm:t>
    </dgm:pt>
    <dgm:pt modelId="{C3EBE5A4-C7E7-42F8-8A7E-7D42DF2C2B5E}">
      <dgm:prSet phldrT="[文本]"/>
      <dgm:spPr/>
      <dgm:t>
        <a:bodyPr/>
        <a:lstStyle/>
        <a:p>
          <a:r>
            <a:rPr lang="zh-CN" altLang="en-US" dirty="0" smtClean="0"/>
            <a:t>在线报名</a:t>
          </a:r>
          <a:endParaRPr lang="en-US" altLang="zh-CN" dirty="0" smtClean="0"/>
        </a:p>
        <a:p>
          <a:r>
            <a:rPr lang="en-US" altLang="zh-CN" dirty="0" smtClean="0"/>
            <a:t>www.ebistrategy.com</a:t>
          </a:r>
          <a:endParaRPr lang="zh-CN" altLang="en-US" dirty="0"/>
        </a:p>
      </dgm:t>
    </dgm:pt>
    <dgm:pt modelId="{E94667CF-DEF7-429A-87F2-342692AF776B}" type="parTrans" cxnId="{DB5325AF-7653-4616-9CC2-0FE953E5FFF4}">
      <dgm:prSet/>
      <dgm:spPr/>
      <dgm:t>
        <a:bodyPr/>
        <a:lstStyle/>
        <a:p>
          <a:endParaRPr lang="zh-CN" altLang="en-US"/>
        </a:p>
      </dgm:t>
    </dgm:pt>
    <dgm:pt modelId="{ED2943AC-0B82-46E5-B7FF-34E0810C3AF7}" type="sibTrans" cxnId="{DB5325AF-7653-4616-9CC2-0FE953E5FFF4}">
      <dgm:prSet/>
      <dgm:spPr/>
      <dgm:t>
        <a:bodyPr/>
        <a:lstStyle/>
        <a:p>
          <a:endParaRPr lang="zh-CN" altLang="en-US"/>
        </a:p>
      </dgm:t>
    </dgm:pt>
    <dgm:pt modelId="{B0899254-483A-478E-B980-448986F48CA5}">
      <dgm:prSet phldrT="[文本]"/>
      <dgm:spPr/>
      <dgm:t>
        <a:bodyPr/>
        <a:lstStyle/>
        <a:p>
          <a:r>
            <a:rPr lang="zh-CN" altLang="en-US" dirty="0"/>
            <a:t>发邀请回函，确认报名</a:t>
          </a:r>
        </a:p>
      </dgm:t>
    </dgm:pt>
    <dgm:pt modelId="{A10CA6D3-8904-4439-94C4-31474F5CEA1C}" type="parTrans" cxnId="{DEE4F709-F3B6-461D-BAC0-92E0DF683186}">
      <dgm:prSet/>
      <dgm:spPr/>
      <dgm:t>
        <a:bodyPr/>
        <a:lstStyle/>
        <a:p>
          <a:endParaRPr lang="zh-CN" altLang="en-US"/>
        </a:p>
      </dgm:t>
    </dgm:pt>
    <dgm:pt modelId="{8CCA67DB-113B-4363-98CC-E1521EDCC95D}" type="sibTrans" cxnId="{DEE4F709-F3B6-461D-BAC0-92E0DF683186}">
      <dgm:prSet/>
      <dgm:spPr/>
      <dgm:t>
        <a:bodyPr/>
        <a:lstStyle/>
        <a:p>
          <a:endParaRPr lang="zh-CN" altLang="en-US"/>
        </a:p>
      </dgm:t>
    </dgm:pt>
    <dgm:pt modelId="{8D12F3FA-B0B6-43EF-AC7F-6E2C119AA65A}">
      <dgm:prSet phldrT="[文本]"/>
      <dgm:spPr/>
      <dgm:t>
        <a:bodyPr/>
        <a:lstStyle/>
        <a:p>
          <a:r>
            <a:rPr lang="zh-CN" altLang="en-US" dirty="0"/>
            <a:t>付款 安排课座</a:t>
          </a:r>
        </a:p>
      </dgm:t>
    </dgm:pt>
    <dgm:pt modelId="{50DEF8AC-13A6-4713-916F-7CFF22383C55}" type="parTrans" cxnId="{299D36D0-4BC6-4D7D-B417-F12CFD626487}">
      <dgm:prSet/>
      <dgm:spPr/>
      <dgm:t>
        <a:bodyPr/>
        <a:lstStyle/>
        <a:p>
          <a:endParaRPr lang="zh-CN" altLang="en-US"/>
        </a:p>
      </dgm:t>
    </dgm:pt>
    <dgm:pt modelId="{3349B221-7C70-46B6-9480-E229F49EABFC}" type="sibTrans" cxnId="{299D36D0-4BC6-4D7D-B417-F12CFD626487}">
      <dgm:prSet/>
      <dgm:spPr/>
      <dgm:t>
        <a:bodyPr/>
        <a:lstStyle/>
        <a:p>
          <a:endParaRPr lang="zh-CN" altLang="en-US"/>
        </a:p>
      </dgm:t>
    </dgm:pt>
    <dgm:pt modelId="{F66CDE28-B7A9-418E-B281-529D7928F7E8}">
      <dgm:prSet phldrT="[文本]"/>
      <dgm:spPr/>
      <dgm:t>
        <a:bodyPr/>
        <a:lstStyle/>
        <a:p>
          <a:r>
            <a:rPr lang="zh-CN" altLang="en-US" dirty="0"/>
            <a:t>上课</a:t>
          </a:r>
        </a:p>
      </dgm:t>
    </dgm:pt>
    <dgm:pt modelId="{B951926E-1111-42BD-8FA0-500A5F87AA1D}" type="parTrans" cxnId="{C6803FD6-6358-459E-B54F-22CBE9D8579F}">
      <dgm:prSet/>
      <dgm:spPr/>
      <dgm:t>
        <a:bodyPr/>
        <a:lstStyle/>
        <a:p>
          <a:endParaRPr lang="zh-CN" altLang="en-US"/>
        </a:p>
      </dgm:t>
    </dgm:pt>
    <dgm:pt modelId="{64A921D8-1829-4E7F-8492-2E7DDC839157}" type="sibTrans" cxnId="{C6803FD6-6358-459E-B54F-22CBE9D8579F}">
      <dgm:prSet/>
      <dgm:spPr/>
      <dgm:t>
        <a:bodyPr/>
        <a:lstStyle/>
        <a:p>
          <a:endParaRPr lang="zh-CN" altLang="en-US"/>
        </a:p>
      </dgm:t>
    </dgm:pt>
    <dgm:pt modelId="{2CFDF946-A3F3-47ED-AECA-5D9AD3A725F3}" type="pres">
      <dgm:prSet presAssocID="{D62DAB28-0982-4893-96FC-B0376C7A15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6C34D1E-8C5D-4043-9CFD-495830B35969}" type="pres">
      <dgm:prSet presAssocID="{2C571C8C-191F-467D-8812-71C0C1E487CD}" presName="node" presStyleLbl="node1" presStyleIdx="0" presStyleCnt="5" custScaleY="110116" custLinFactNeighborX="2404" custLinFactNeighborY="-2774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188D92-1E3C-4ED9-9C75-3DC91F065917}" type="pres">
      <dgm:prSet presAssocID="{1904DDBD-2AD7-4C83-AA1C-F37F9B30FC82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DB04E3FF-78EB-46DC-8B8F-D124367685A6}" type="pres">
      <dgm:prSet presAssocID="{1904DDBD-2AD7-4C83-AA1C-F37F9B30FC82}" presName="connectorText" presStyleLbl="sibTrans2D1" presStyleIdx="0" presStyleCnt="4"/>
      <dgm:spPr/>
      <dgm:t>
        <a:bodyPr/>
        <a:lstStyle/>
        <a:p>
          <a:endParaRPr lang="zh-CN" altLang="en-US"/>
        </a:p>
      </dgm:t>
    </dgm:pt>
    <dgm:pt modelId="{2638986A-9931-4B70-90D0-1BE9CD457FD7}" type="pres">
      <dgm:prSet presAssocID="{C3EBE5A4-C7E7-42F8-8A7E-7D42DF2C2B5E}" presName="node" presStyleLbl="node1" presStyleIdx="1" presStyleCnt="5" custScaleY="80313" custLinFactNeighborX="-1365" custLinFactNeighborY="-256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033956-7CE6-4B54-B111-5FD7EEE21FF2}" type="pres">
      <dgm:prSet presAssocID="{ED2943AC-0B82-46E5-B7FF-34E0810C3AF7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4090655A-6405-485A-8C79-6106EF00447C}" type="pres">
      <dgm:prSet presAssocID="{ED2943AC-0B82-46E5-B7FF-34E0810C3AF7}" presName="connectorText" presStyleLbl="sibTrans2D1" presStyleIdx="1" presStyleCnt="4"/>
      <dgm:spPr/>
      <dgm:t>
        <a:bodyPr/>
        <a:lstStyle/>
        <a:p>
          <a:endParaRPr lang="zh-CN" altLang="en-US"/>
        </a:p>
      </dgm:t>
    </dgm:pt>
    <dgm:pt modelId="{C3C3030A-3B2F-4E0D-816C-7DCC9C26604B}" type="pres">
      <dgm:prSet presAssocID="{B0899254-483A-478E-B980-448986F48CA5}" presName="node" presStyleLbl="node1" presStyleIdx="2" presStyleCnt="5" custScaleY="75782" custLinFactX="-41365" custLinFactNeighborX="-100000" custLinFactNeighborY="9170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8928B9-C897-4F51-8A31-74722B4EF913}" type="pres">
      <dgm:prSet presAssocID="{8CCA67DB-113B-4363-98CC-E1521EDCC95D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22743F70-19AD-43F7-B15D-6A465F3C10B6}" type="pres">
      <dgm:prSet presAssocID="{8CCA67DB-113B-4363-98CC-E1521EDCC95D}" presName="connectorText" presStyleLbl="sibTrans2D1" presStyleIdx="2" presStyleCnt="4"/>
      <dgm:spPr/>
      <dgm:t>
        <a:bodyPr/>
        <a:lstStyle/>
        <a:p>
          <a:endParaRPr lang="zh-CN" altLang="en-US"/>
        </a:p>
      </dgm:t>
    </dgm:pt>
    <dgm:pt modelId="{574F24AA-C9DF-4213-8EBF-F2F6D43245A4}" type="pres">
      <dgm:prSet presAssocID="{8D12F3FA-B0B6-43EF-AC7F-6E2C119AA65A}" presName="node" presStyleLbl="node1" presStyleIdx="3" presStyleCnt="5" custScaleY="81095" custLinFactX="-40291" custLinFactNeighborX="-100000" custLinFactNeighborY="593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64EEB0-914A-4B4E-876A-96FFAAE0875C}" type="pres">
      <dgm:prSet presAssocID="{3349B221-7C70-46B6-9480-E229F49EABFC}" presName="sibTrans" presStyleLbl="sibTrans2D1" presStyleIdx="3" presStyleCnt="4"/>
      <dgm:spPr/>
      <dgm:t>
        <a:bodyPr/>
        <a:lstStyle/>
        <a:p>
          <a:endParaRPr lang="zh-CN" altLang="en-US"/>
        </a:p>
      </dgm:t>
    </dgm:pt>
    <dgm:pt modelId="{7F4A1D1D-D485-4553-80E2-B1A9E8145F5B}" type="pres">
      <dgm:prSet presAssocID="{3349B221-7C70-46B6-9480-E229F49EABFC}" presName="connectorText" presStyleLbl="sibTrans2D1" presStyleIdx="3" presStyleCnt="4"/>
      <dgm:spPr/>
      <dgm:t>
        <a:bodyPr/>
        <a:lstStyle/>
        <a:p>
          <a:endParaRPr lang="zh-CN" altLang="en-US"/>
        </a:p>
      </dgm:t>
    </dgm:pt>
    <dgm:pt modelId="{9BACF29F-384C-455D-8321-F9206F49097B}" type="pres">
      <dgm:prSet presAssocID="{F66CDE28-B7A9-418E-B281-529D7928F7E8}" presName="node" presStyleLbl="node1" presStyleIdx="4" presStyleCnt="5" custScaleY="81095" custLinFactX="30471" custLinFactNeighborX="100000" custLinFactNeighborY="593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3E329B6-EA86-4A9F-AF07-CD7C1A53C289}" type="presOf" srcId="{8CCA67DB-113B-4363-98CC-E1521EDCC95D}" destId="{B58928B9-C897-4F51-8A31-74722B4EF913}" srcOrd="0" destOrd="0" presId="urn:microsoft.com/office/officeart/2005/8/layout/process5"/>
    <dgm:cxn modelId="{C6803FD6-6358-459E-B54F-22CBE9D8579F}" srcId="{D62DAB28-0982-4893-96FC-B0376C7A156A}" destId="{F66CDE28-B7A9-418E-B281-529D7928F7E8}" srcOrd="4" destOrd="0" parTransId="{B951926E-1111-42BD-8FA0-500A5F87AA1D}" sibTransId="{64A921D8-1829-4E7F-8492-2E7DDC839157}"/>
    <dgm:cxn modelId="{6026054B-2712-4A05-A40C-FBE45CA73088}" type="presOf" srcId="{ED2943AC-0B82-46E5-B7FF-34E0810C3AF7}" destId="{4090655A-6405-485A-8C79-6106EF00447C}" srcOrd="1" destOrd="0" presId="urn:microsoft.com/office/officeart/2005/8/layout/process5"/>
    <dgm:cxn modelId="{89C89C3A-96BB-447B-B9CB-3C682FC6960E}" type="presOf" srcId="{8D12F3FA-B0B6-43EF-AC7F-6E2C119AA65A}" destId="{574F24AA-C9DF-4213-8EBF-F2F6D43245A4}" srcOrd="0" destOrd="0" presId="urn:microsoft.com/office/officeart/2005/8/layout/process5"/>
    <dgm:cxn modelId="{299D36D0-4BC6-4D7D-B417-F12CFD626487}" srcId="{D62DAB28-0982-4893-96FC-B0376C7A156A}" destId="{8D12F3FA-B0B6-43EF-AC7F-6E2C119AA65A}" srcOrd="3" destOrd="0" parTransId="{50DEF8AC-13A6-4713-916F-7CFF22383C55}" sibTransId="{3349B221-7C70-46B6-9480-E229F49EABFC}"/>
    <dgm:cxn modelId="{DB5325AF-7653-4616-9CC2-0FE953E5FFF4}" srcId="{D62DAB28-0982-4893-96FC-B0376C7A156A}" destId="{C3EBE5A4-C7E7-42F8-8A7E-7D42DF2C2B5E}" srcOrd="1" destOrd="0" parTransId="{E94667CF-DEF7-429A-87F2-342692AF776B}" sibTransId="{ED2943AC-0B82-46E5-B7FF-34E0810C3AF7}"/>
    <dgm:cxn modelId="{475B6BAE-7334-46D5-9408-1868C61DE964}" type="presOf" srcId="{3349B221-7C70-46B6-9480-E229F49EABFC}" destId="{4164EEB0-914A-4B4E-876A-96FFAAE0875C}" srcOrd="0" destOrd="0" presId="urn:microsoft.com/office/officeart/2005/8/layout/process5"/>
    <dgm:cxn modelId="{20C0260C-85CF-4EE3-9A3B-38F25A8F9F39}" type="presOf" srcId="{2C571C8C-191F-467D-8812-71C0C1E487CD}" destId="{E6C34D1E-8C5D-4043-9CFD-495830B35969}" srcOrd="0" destOrd="0" presId="urn:microsoft.com/office/officeart/2005/8/layout/process5"/>
    <dgm:cxn modelId="{5513A88D-D287-41D5-B74E-D701D32AACB6}" type="presOf" srcId="{C3EBE5A4-C7E7-42F8-8A7E-7D42DF2C2B5E}" destId="{2638986A-9931-4B70-90D0-1BE9CD457FD7}" srcOrd="0" destOrd="0" presId="urn:microsoft.com/office/officeart/2005/8/layout/process5"/>
    <dgm:cxn modelId="{F6688474-B7F8-4225-A456-19DA61627CFE}" type="presOf" srcId="{3349B221-7C70-46B6-9480-E229F49EABFC}" destId="{7F4A1D1D-D485-4553-80E2-B1A9E8145F5B}" srcOrd="1" destOrd="0" presId="urn:microsoft.com/office/officeart/2005/8/layout/process5"/>
    <dgm:cxn modelId="{6718A733-7097-4EB0-8A00-CA3AEAC88F86}" type="presOf" srcId="{1904DDBD-2AD7-4C83-AA1C-F37F9B30FC82}" destId="{BF188D92-1E3C-4ED9-9C75-3DC91F065917}" srcOrd="0" destOrd="0" presId="urn:microsoft.com/office/officeart/2005/8/layout/process5"/>
    <dgm:cxn modelId="{C3775D2E-72E3-4F87-8789-22A8B55A8EB5}" srcId="{D62DAB28-0982-4893-96FC-B0376C7A156A}" destId="{2C571C8C-191F-467D-8812-71C0C1E487CD}" srcOrd="0" destOrd="0" parTransId="{66D87D60-3F2C-441C-AE70-19117C846951}" sibTransId="{1904DDBD-2AD7-4C83-AA1C-F37F9B30FC82}"/>
    <dgm:cxn modelId="{A66C3DB7-F5F4-4DE1-B377-BD8C1E3775F6}" type="presOf" srcId="{ED2943AC-0B82-46E5-B7FF-34E0810C3AF7}" destId="{B3033956-7CE6-4B54-B111-5FD7EEE21FF2}" srcOrd="0" destOrd="0" presId="urn:microsoft.com/office/officeart/2005/8/layout/process5"/>
    <dgm:cxn modelId="{45CFD962-ED9E-4128-A838-581679369BE7}" type="presOf" srcId="{B0899254-483A-478E-B980-448986F48CA5}" destId="{C3C3030A-3B2F-4E0D-816C-7DCC9C26604B}" srcOrd="0" destOrd="0" presId="urn:microsoft.com/office/officeart/2005/8/layout/process5"/>
    <dgm:cxn modelId="{DEE4F709-F3B6-461D-BAC0-92E0DF683186}" srcId="{D62DAB28-0982-4893-96FC-B0376C7A156A}" destId="{B0899254-483A-478E-B980-448986F48CA5}" srcOrd="2" destOrd="0" parTransId="{A10CA6D3-8904-4439-94C4-31474F5CEA1C}" sibTransId="{8CCA67DB-113B-4363-98CC-E1521EDCC95D}"/>
    <dgm:cxn modelId="{01232231-579E-4042-A502-857A54F32BC2}" type="presOf" srcId="{F66CDE28-B7A9-418E-B281-529D7928F7E8}" destId="{9BACF29F-384C-455D-8321-F9206F49097B}" srcOrd="0" destOrd="0" presId="urn:microsoft.com/office/officeart/2005/8/layout/process5"/>
    <dgm:cxn modelId="{2DF53116-66F1-45F3-A6AB-70BED917B431}" type="presOf" srcId="{8CCA67DB-113B-4363-98CC-E1521EDCC95D}" destId="{22743F70-19AD-43F7-B15D-6A465F3C10B6}" srcOrd="1" destOrd="0" presId="urn:microsoft.com/office/officeart/2005/8/layout/process5"/>
    <dgm:cxn modelId="{94364211-ECEE-49D0-AFE5-B10F99F8BC86}" type="presOf" srcId="{D62DAB28-0982-4893-96FC-B0376C7A156A}" destId="{2CFDF946-A3F3-47ED-AECA-5D9AD3A725F3}" srcOrd="0" destOrd="0" presId="urn:microsoft.com/office/officeart/2005/8/layout/process5"/>
    <dgm:cxn modelId="{325EF7FD-1101-47CB-BC1C-DC4917F08225}" type="presOf" srcId="{1904DDBD-2AD7-4C83-AA1C-F37F9B30FC82}" destId="{DB04E3FF-78EB-46DC-8B8F-D124367685A6}" srcOrd="1" destOrd="0" presId="urn:microsoft.com/office/officeart/2005/8/layout/process5"/>
    <dgm:cxn modelId="{AABF8802-FDB2-40BE-9C17-9ED92D33FB99}" type="presParOf" srcId="{2CFDF946-A3F3-47ED-AECA-5D9AD3A725F3}" destId="{E6C34D1E-8C5D-4043-9CFD-495830B35969}" srcOrd="0" destOrd="0" presId="urn:microsoft.com/office/officeart/2005/8/layout/process5"/>
    <dgm:cxn modelId="{459D3150-7B12-4007-84A6-4429E9D474E5}" type="presParOf" srcId="{2CFDF946-A3F3-47ED-AECA-5D9AD3A725F3}" destId="{BF188D92-1E3C-4ED9-9C75-3DC91F065917}" srcOrd="1" destOrd="0" presId="urn:microsoft.com/office/officeart/2005/8/layout/process5"/>
    <dgm:cxn modelId="{3F5EBD99-81E4-45F8-8C8C-B4F91549AB1C}" type="presParOf" srcId="{BF188D92-1E3C-4ED9-9C75-3DC91F065917}" destId="{DB04E3FF-78EB-46DC-8B8F-D124367685A6}" srcOrd="0" destOrd="0" presId="urn:microsoft.com/office/officeart/2005/8/layout/process5"/>
    <dgm:cxn modelId="{408D3918-2A37-4A03-9B26-F02F653A7ACF}" type="presParOf" srcId="{2CFDF946-A3F3-47ED-AECA-5D9AD3A725F3}" destId="{2638986A-9931-4B70-90D0-1BE9CD457FD7}" srcOrd="2" destOrd="0" presId="urn:microsoft.com/office/officeart/2005/8/layout/process5"/>
    <dgm:cxn modelId="{DD878112-3358-4EA7-8519-B8D190DDEE17}" type="presParOf" srcId="{2CFDF946-A3F3-47ED-AECA-5D9AD3A725F3}" destId="{B3033956-7CE6-4B54-B111-5FD7EEE21FF2}" srcOrd="3" destOrd="0" presId="urn:microsoft.com/office/officeart/2005/8/layout/process5"/>
    <dgm:cxn modelId="{2EAAC131-16F5-4CAB-8B90-78A243FEF04D}" type="presParOf" srcId="{B3033956-7CE6-4B54-B111-5FD7EEE21FF2}" destId="{4090655A-6405-485A-8C79-6106EF00447C}" srcOrd="0" destOrd="0" presId="urn:microsoft.com/office/officeart/2005/8/layout/process5"/>
    <dgm:cxn modelId="{7ACE13CA-8917-4EF7-86FB-8074F4E40868}" type="presParOf" srcId="{2CFDF946-A3F3-47ED-AECA-5D9AD3A725F3}" destId="{C3C3030A-3B2F-4E0D-816C-7DCC9C26604B}" srcOrd="4" destOrd="0" presId="urn:microsoft.com/office/officeart/2005/8/layout/process5"/>
    <dgm:cxn modelId="{0741D6B9-3F84-41B5-A8A6-208E2376E9EB}" type="presParOf" srcId="{2CFDF946-A3F3-47ED-AECA-5D9AD3A725F3}" destId="{B58928B9-C897-4F51-8A31-74722B4EF913}" srcOrd="5" destOrd="0" presId="urn:microsoft.com/office/officeart/2005/8/layout/process5"/>
    <dgm:cxn modelId="{21FF695F-B5B3-44D1-B0FA-6C1B20B00C31}" type="presParOf" srcId="{B58928B9-C897-4F51-8A31-74722B4EF913}" destId="{22743F70-19AD-43F7-B15D-6A465F3C10B6}" srcOrd="0" destOrd="0" presId="urn:microsoft.com/office/officeart/2005/8/layout/process5"/>
    <dgm:cxn modelId="{48EC283B-33E8-49EB-AE2C-2596D5F4369A}" type="presParOf" srcId="{2CFDF946-A3F3-47ED-AECA-5D9AD3A725F3}" destId="{574F24AA-C9DF-4213-8EBF-F2F6D43245A4}" srcOrd="6" destOrd="0" presId="urn:microsoft.com/office/officeart/2005/8/layout/process5"/>
    <dgm:cxn modelId="{90987CFE-6EAF-4FF7-A723-513BDE451BDD}" type="presParOf" srcId="{2CFDF946-A3F3-47ED-AECA-5D9AD3A725F3}" destId="{4164EEB0-914A-4B4E-876A-96FFAAE0875C}" srcOrd="7" destOrd="0" presId="urn:microsoft.com/office/officeart/2005/8/layout/process5"/>
    <dgm:cxn modelId="{2CD845F0-5E68-4DA0-A23B-FA8E00DFBD73}" type="presParOf" srcId="{4164EEB0-914A-4B4E-876A-96FFAAE0875C}" destId="{7F4A1D1D-D485-4553-80E2-B1A9E8145F5B}" srcOrd="0" destOrd="0" presId="urn:microsoft.com/office/officeart/2005/8/layout/process5"/>
    <dgm:cxn modelId="{067EC434-774B-400D-8669-B8E1F445CA05}" type="presParOf" srcId="{2CFDF946-A3F3-47ED-AECA-5D9AD3A725F3}" destId="{9BACF29F-384C-455D-8321-F9206F49097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34D1E-8C5D-4043-9CFD-495830B35969}">
      <dsp:nvSpPr>
        <dsp:cNvPr id="0" name=""/>
        <dsp:cNvSpPr/>
      </dsp:nvSpPr>
      <dsp:spPr>
        <a:xfrm>
          <a:off x="44873" y="185539"/>
          <a:ext cx="1638576" cy="10826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/>
            <a:t>课程</a:t>
          </a:r>
          <a:r>
            <a:rPr lang="zh-CN" altLang="en-US" sz="1000" kern="1200" dirty="0" smtClean="0"/>
            <a:t>咨询</a:t>
          </a:r>
          <a:endParaRPr lang="en-US" altLang="zh-CN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00" kern="1200" dirty="0" smtClean="0">
              <a:hlinkClick xmlns:r="http://schemas.openxmlformats.org/officeDocument/2006/relationships" r:id="rId1"/>
            </a:rPr>
            <a:t>Tel:15026489942</a:t>
          </a:r>
          <a:endParaRPr lang="en-US" altLang="zh-CN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/>
            <a:t>邮箱：</a:t>
          </a:r>
          <a:endParaRPr lang="en-US" altLang="zh-CN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hlinkClick xmlns:r="http://schemas.openxmlformats.org/officeDocument/2006/relationships" r:id="rId2"/>
            </a:rPr>
            <a:t>rico.jia@ebistrategy.com</a:t>
          </a:r>
          <a:endParaRPr lang="en-US" altLang="zh-CN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CN" sz="700" kern="1200" dirty="0" smtClean="0"/>
        </a:p>
      </dsp:txBody>
      <dsp:txXfrm>
        <a:off x="76581" y="217247"/>
        <a:ext cx="1575160" cy="1019184"/>
      </dsp:txXfrm>
    </dsp:sp>
    <dsp:sp modelId="{BF188D92-1E3C-4ED9-9C75-3DC91F065917}">
      <dsp:nvSpPr>
        <dsp:cNvPr id="0" name=""/>
        <dsp:cNvSpPr/>
      </dsp:nvSpPr>
      <dsp:spPr>
        <a:xfrm rot="32234">
          <a:off x="1814051" y="534038"/>
          <a:ext cx="314660" cy="4063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100" kern="1200"/>
        </a:p>
      </dsp:txBody>
      <dsp:txXfrm>
        <a:off x="1814053" y="614868"/>
        <a:ext cx="220262" cy="243820"/>
      </dsp:txXfrm>
    </dsp:sp>
    <dsp:sp modelId="{2638986A-9931-4B70-90D0-1BE9CD457FD7}">
      <dsp:nvSpPr>
        <dsp:cNvPr id="0" name=""/>
        <dsp:cNvSpPr/>
      </dsp:nvSpPr>
      <dsp:spPr>
        <a:xfrm>
          <a:off x="2277122" y="352973"/>
          <a:ext cx="1638576" cy="789593"/>
        </a:xfrm>
        <a:prstGeom prst="roundRect">
          <a:avLst>
            <a:gd name="adj" fmla="val 1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/>
            <a:t>在线报名</a:t>
          </a:r>
          <a:endParaRPr lang="en-US" altLang="zh-CN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300" kern="1200" dirty="0" smtClean="0"/>
            <a:t>www.ebistrategy.com</a:t>
          </a:r>
          <a:endParaRPr lang="zh-CN" altLang="en-US" sz="1300" kern="1200" dirty="0"/>
        </a:p>
      </dsp:txBody>
      <dsp:txXfrm>
        <a:off x="2300248" y="376099"/>
        <a:ext cx="1592324" cy="743341"/>
      </dsp:txXfrm>
    </dsp:sp>
    <dsp:sp modelId="{B3033956-7CE6-4B54-B111-5FD7EEE21FF2}">
      <dsp:nvSpPr>
        <dsp:cNvPr id="0" name=""/>
        <dsp:cNvSpPr/>
      </dsp:nvSpPr>
      <dsp:spPr>
        <a:xfrm rot="5400000">
          <a:off x="2994079" y="1126669"/>
          <a:ext cx="204662" cy="4063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000" kern="1200"/>
        </a:p>
      </dsp:txBody>
      <dsp:txXfrm rot="-5400000">
        <a:off x="2974501" y="1227521"/>
        <a:ext cx="243820" cy="143263"/>
      </dsp:txXfrm>
    </dsp:sp>
    <dsp:sp modelId="{C3C3030A-3B2F-4E0D-816C-7DCC9C26604B}">
      <dsp:nvSpPr>
        <dsp:cNvPr id="0" name=""/>
        <dsp:cNvSpPr/>
      </dsp:nvSpPr>
      <dsp:spPr>
        <a:xfrm>
          <a:off x="2277122" y="1528722"/>
          <a:ext cx="1638576" cy="745047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/>
            <a:t>发邀请回函，确认报名</a:t>
          </a:r>
        </a:p>
      </dsp:txBody>
      <dsp:txXfrm>
        <a:off x="2298944" y="1550544"/>
        <a:ext cx="1594932" cy="701403"/>
      </dsp:txXfrm>
    </dsp:sp>
    <dsp:sp modelId="{B58928B9-C897-4F51-8A31-74722B4EF913}">
      <dsp:nvSpPr>
        <dsp:cNvPr id="0" name=""/>
        <dsp:cNvSpPr/>
      </dsp:nvSpPr>
      <dsp:spPr>
        <a:xfrm rot="5347494">
          <a:off x="3003955" y="2255355"/>
          <a:ext cx="201935" cy="4063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000" kern="1200"/>
        </a:p>
      </dsp:txBody>
      <dsp:txXfrm rot="-5400000">
        <a:off x="2982550" y="2357574"/>
        <a:ext cx="243820" cy="141355"/>
      </dsp:txXfrm>
    </dsp:sp>
    <dsp:sp modelId="{574F24AA-C9DF-4213-8EBF-F2F6D43245A4}">
      <dsp:nvSpPr>
        <dsp:cNvPr id="0" name=""/>
        <dsp:cNvSpPr/>
      </dsp:nvSpPr>
      <dsp:spPr>
        <a:xfrm>
          <a:off x="2294721" y="2654735"/>
          <a:ext cx="1638576" cy="797282"/>
        </a:xfrm>
        <a:prstGeom prst="roundRect">
          <a:avLst>
            <a:gd name="adj" fmla="val 1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/>
            <a:t>付款 安排课座</a:t>
          </a:r>
        </a:p>
      </dsp:txBody>
      <dsp:txXfrm>
        <a:off x="2318073" y="2678087"/>
        <a:ext cx="1591872" cy="750578"/>
      </dsp:txXfrm>
    </dsp:sp>
    <dsp:sp modelId="{4164EEB0-914A-4B4E-876A-96FFAAE0875C}">
      <dsp:nvSpPr>
        <dsp:cNvPr id="0" name=""/>
        <dsp:cNvSpPr/>
      </dsp:nvSpPr>
      <dsp:spPr>
        <a:xfrm>
          <a:off x="4044190" y="2850193"/>
          <a:ext cx="267151" cy="4063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100" kern="1200"/>
        </a:p>
      </dsp:txBody>
      <dsp:txXfrm>
        <a:off x="4044190" y="2931466"/>
        <a:ext cx="187006" cy="243820"/>
      </dsp:txXfrm>
    </dsp:sp>
    <dsp:sp modelId="{9BACF29F-384C-455D-8321-F9206F49097B}">
      <dsp:nvSpPr>
        <dsp:cNvPr id="0" name=""/>
        <dsp:cNvSpPr/>
      </dsp:nvSpPr>
      <dsp:spPr>
        <a:xfrm>
          <a:off x="4437356" y="2654735"/>
          <a:ext cx="1638576" cy="797282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/>
            <a:t>上课</a:t>
          </a:r>
        </a:p>
      </dsp:txBody>
      <dsp:txXfrm>
        <a:off x="4460708" y="2678087"/>
        <a:ext cx="1591872" cy="750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51720" y="484312"/>
            <a:ext cx="684076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51720" y="1780456"/>
            <a:ext cx="6840760" cy="3096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347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24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051720" y="556320"/>
            <a:ext cx="6840760" cy="43204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5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051720" y="556319"/>
            <a:ext cx="6768752" cy="5168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051720" y="1132384"/>
            <a:ext cx="6768752" cy="3744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327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25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023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512" y="628328"/>
            <a:ext cx="1512168" cy="936104"/>
          </a:xfrm>
        </p:spPr>
        <p:txBody>
          <a:bodyPr anchor="b">
            <a:noAutofit/>
          </a:bodyPr>
          <a:lstStyle>
            <a:lvl1pPr algn="l">
              <a:defRPr sz="18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51720" y="628327"/>
            <a:ext cx="6768752" cy="41764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23528" y="1852465"/>
            <a:ext cx="1197770" cy="23762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8361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09936" y="3601561"/>
            <a:ext cx="6710536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09936" y="459723"/>
            <a:ext cx="6710536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09936" y="4026746"/>
            <a:ext cx="6710536" cy="8500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97891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194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7504" y="556320"/>
            <a:ext cx="1584176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123728" y="556320"/>
            <a:ext cx="6768752" cy="4320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263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64" y="32"/>
            <a:ext cx="9144000" cy="51450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59336" y="1822847"/>
            <a:ext cx="270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QlikView</a:t>
            </a:r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培训服务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2403267"/>
            <a:ext cx="3000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国内</a:t>
            </a:r>
            <a:r>
              <a:rPr lang="zh-CN" altLang="en-US" sz="1600" dirty="0"/>
              <a:t>首家</a:t>
            </a:r>
            <a:r>
              <a:rPr lang="en-US" altLang="zh-CN" sz="1600" dirty="0" err="1"/>
              <a:t>QlikView</a:t>
            </a:r>
            <a:r>
              <a:rPr lang="zh-CN" altLang="en-US" sz="1600" dirty="0"/>
              <a:t>授权培训中心</a:t>
            </a:r>
            <a:endParaRPr lang="zh-CN" altLang="en-US" sz="1700" dirty="0">
              <a:latin typeface="Miriam" panose="020B0502050101010101" pitchFamily="34" charset="-79"/>
              <a:ea typeface="Adobe 黑体 Std R" pitchFamily="34" charset="-122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6752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5" y="658813"/>
            <a:ext cx="1158875" cy="307975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/>
            <a:r>
              <a:rPr lang="zh-CN" altLang="en-US" sz="14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关于亦策</a:t>
            </a:r>
            <a:endParaRPr lang="en-US" altLang="zh-CN" dirty="0">
              <a:ea typeface="宋体" pitchFamily="2" charset="-122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99568" y="1104900"/>
            <a:ext cx="4864720" cy="3602038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1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专业的商业智能解决方案供应商</a:t>
            </a:r>
            <a:endParaRPr lang="en-US" altLang="zh-CN" sz="3200" dirty="0" smtClean="0"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亦策软件是一家国内领先的专注于商业智能信息化服务领域，为客户提供商业智能领域端到端的解决方案的高科技企业。亦策软件与全球优秀软件原厂密切合作，总结出适合中国国情的专业商业智能服务体系，并齐聚一流的技术及咨询顾问人才以提供客户最专注的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BI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技术服务。</a:t>
            </a:r>
          </a:p>
          <a:p>
            <a:pPr lvl="1" eaLnBrk="1">
              <a:spcBef>
                <a:spcPts val="600"/>
              </a:spcBef>
            </a:pP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  <a:p>
            <a:pPr eaLnBrk="1">
              <a:spcBef>
                <a:spcPts val="200"/>
              </a:spcBef>
            </a:pPr>
            <a:r>
              <a:rPr lang="zh-CN" altLang="en-US" sz="1100" b="1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合作伙伴</a:t>
            </a:r>
            <a:r>
              <a:rPr lang="zh-CN" altLang="en-US" sz="11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双赢</a:t>
            </a:r>
            <a:endParaRPr lang="en-US" altLang="zh-CN" sz="2800" dirty="0"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致力发展合作伙伴网络，协同合作伙伴为终端客户提供优化服务与原厂合作，将先进技术引进中国。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2" eaLnBrk="1">
              <a:spcBef>
                <a:spcPts val="500"/>
              </a:spcBef>
            </a:pP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  <a:p>
            <a:pPr eaLnBrk="1">
              <a:spcBef>
                <a:spcPts val="200"/>
              </a:spcBef>
            </a:pPr>
            <a:r>
              <a:rPr lang="zh-CN" altLang="en-US" sz="1100" b="1" dirty="0">
                <a:latin typeface="Century Gothic" pitchFamily="34" charset="0"/>
                <a:ea typeface="宋体" pitchFamily="2" charset="-122"/>
              </a:rPr>
              <a:t>布局大中华</a:t>
            </a:r>
            <a:endParaRPr lang="en-US" altLang="zh-CN" sz="1100" b="1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客户遍及中国大陆及香港、澳门、台湾等地区，总部设于上海，并于北京，广州，深圳，郑州，香港，台北设有分公司办事处，未来将持续扩展服务及销售网络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687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5" y="658813"/>
            <a:ext cx="1158875" cy="307975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/>
            <a:r>
              <a:rPr lang="zh-CN" altLang="en-US" sz="14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关于</a:t>
            </a:r>
            <a:r>
              <a:rPr lang="en-US" altLang="zh-CN" sz="14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ATC</a:t>
            </a:r>
            <a:endParaRPr lang="en-US" altLang="zh-CN" dirty="0">
              <a:ea typeface="宋体" pitchFamily="2" charset="-122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99568" y="1130300"/>
            <a:ext cx="4864720" cy="3602038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QlikView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授权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培训中心</a:t>
            </a:r>
            <a:r>
              <a:rPr lang="zh-CN" altLang="en-US" sz="1100" b="1" dirty="0" smtClean="0">
                <a:latin typeface="Century Gothic" pitchFamily="34" charset="0"/>
                <a:ea typeface="宋体" pitchFamily="2" charset="-122"/>
              </a:rPr>
              <a:t>（</a:t>
            </a:r>
            <a:r>
              <a:rPr lang="en-US" altLang="zh-CN" sz="11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Authorized Training Center)</a:t>
            </a:r>
            <a:endParaRPr lang="en-US" altLang="zh-CN" sz="3200" dirty="0" smtClean="0"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 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2013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年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12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月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2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日成立于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上海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国内首家也是唯一一家</a:t>
            </a:r>
            <a:r>
              <a:rPr lang="en-US" altLang="zh-CN" sz="1100" dirty="0" err="1" smtClean="0">
                <a:latin typeface="Century Gothic" pitchFamily="34" charset="0"/>
                <a:ea typeface="宋体" pitchFamily="2" charset="-122"/>
              </a:rPr>
              <a:t>QlikView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授权培训中心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由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QlikTech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与上海亦策软件科技有限公司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共同建立，旨在为上海、北京的客户与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IT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从业者提供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QlikView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产品课程培训，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以进一步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深耕中国本土市场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。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29" y="916360"/>
            <a:ext cx="916719" cy="9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5" y="658813"/>
            <a:ext cx="1158875" cy="307975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/>
            <a:r>
              <a:rPr lang="zh-CN" altLang="en-US" sz="14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关于</a:t>
            </a:r>
            <a:r>
              <a:rPr lang="en-US" altLang="zh-CN" sz="1400" b="1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ATC</a:t>
            </a:r>
            <a:endParaRPr lang="en-US" altLang="zh-CN" dirty="0">
              <a:ea typeface="宋体" pitchFamily="2" charset="-122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29" y="916360"/>
            <a:ext cx="916719" cy="91671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84312"/>
            <a:ext cx="4896544" cy="393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9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5" y="658813"/>
            <a:ext cx="1158875" cy="307975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/>
            <a:r>
              <a:rPr lang="zh-CN" altLang="en-US" sz="1400" b="1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师资介绍</a:t>
            </a:r>
            <a:endParaRPr lang="en-US" altLang="zh-CN" dirty="0">
              <a:ea typeface="宋体" pitchFamily="2" charset="-122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36936" y="484312"/>
            <a:ext cx="5431408" cy="3602038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endParaRPr lang="en-US" altLang="zh-CN" sz="1100" dirty="0"/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</p:txBody>
      </p:sp>
      <p:sp>
        <p:nvSpPr>
          <p:cNvPr id="5" name="AutoShape 4"/>
          <p:cNvSpPr>
            <a:spLocks/>
          </p:cNvSpPr>
          <p:nvPr/>
        </p:nvSpPr>
        <p:spPr bwMode="auto">
          <a:xfrm>
            <a:off x="2411760" y="484312"/>
            <a:ext cx="5431408" cy="1801019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100" b="1" dirty="0">
                <a:latin typeface="+mj-ea"/>
                <a:ea typeface="+mj-ea"/>
              </a:rPr>
              <a:t>韦杏</a:t>
            </a:r>
            <a:r>
              <a:rPr lang="zh-CN" altLang="en-US" sz="1100" b="1" dirty="0" smtClean="0">
                <a:latin typeface="+mj-ea"/>
                <a:ea typeface="+mj-ea"/>
              </a:rPr>
              <a:t>文</a:t>
            </a:r>
            <a:endParaRPr lang="en-US" altLang="zh-CN" sz="1100" b="1" dirty="0" smtClean="0">
              <a:latin typeface="+mj-ea"/>
              <a:ea typeface="+mj-ea"/>
            </a:endParaRPr>
          </a:p>
          <a:p>
            <a:pPr eaLnBrk="1">
              <a:spcBef>
                <a:spcPts val="200"/>
              </a:spcBef>
            </a:pPr>
            <a:endParaRPr lang="en-US" altLang="zh-CN" sz="1100" b="1" dirty="0" smtClean="0">
              <a:latin typeface="+mj-ea"/>
              <a:ea typeface="+mj-ea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职业背景：上海亦策软件科技有限公司资深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顾问。</a:t>
            </a:r>
            <a:endParaRPr lang="zh-CN" altLang="en-US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服务过客户有：苏泊尔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,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中化开磷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,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诺华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,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恒信金融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,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大众点评等一大批国内外优秀客户。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认证：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QlikView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厂商认证的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Developer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、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Designer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和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Administrator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。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培训经历：拥有多年的培训经验。从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2010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起，在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Qlikview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项目及客户培训中熟知相关人员的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工作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需求及业务场景，并加以总结了大量的实际案例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。</a:t>
            </a:r>
            <a:endParaRPr lang="zh-CN" altLang="en-US" sz="1100" dirty="0">
              <a:latin typeface="Century Gothic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770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5" y="658813"/>
            <a:ext cx="1409700" cy="307975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/>
            <a:r>
              <a:rPr lang="en-US" altLang="zh-CN" sz="1400" b="1" dirty="0" err="1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QlikView</a:t>
            </a:r>
            <a:r>
              <a:rPr lang="zh-CN" altLang="en-US" sz="1400" b="1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课程</a:t>
            </a:r>
            <a:endParaRPr lang="en-US" altLang="zh-CN" dirty="0">
              <a:ea typeface="宋体" pitchFamily="2" charset="-122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36936" y="484312"/>
            <a:ext cx="5431408" cy="3602038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96262"/>
              </p:ext>
            </p:extLst>
          </p:nvPr>
        </p:nvGraphicFramePr>
        <p:xfrm>
          <a:off x="2236936" y="600867"/>
          <a:ext cx="6096000" cy="398790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038920"/>
                <a:gridCol w="5057080"/>
              </a:tblGrid>
              <a:tr h="9969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="1" dirty="0" err="1" smtClean="0">
                          <a:latin typeface="+mn-ea"/>
                          <a:ea typeface="+mn-ea"/>
                        </a:rPr>
                        <a:t>QlikView</a:t>
                      </a:r>
                      <a:r>
                        <a:rPr lang="en-US" altLang="zh-CN" sz="1100" b="1" dirty="0" smtClean="0">
                          <a:latin typeface="+mn-ea"/>
                          <a:ea typeface="+mn-ea"/>
                        </a:rPr>
                        <a:t> Designer</a:t>
                      </a:r>
                      <a:r>
                        <a:rPr lang="zh-CN" altLang="en-US" sz="1100" b="1" dirty="0" smtClean="0">
                          <a:latin typeface="+mn-ea"/>
                          <a:ea typeface="+mn-ea"/>
                        </a:rPr>
                        <a:t>培训</a:t>
                      </a:r>
                    </a:p>
                    <a:p>
                      <a:endParaRPr lang="en-US" altLang="zh-CN" sz="1100" dirty="0" smtClean="0">
                        <a:latin typeface="+mn-ea"/>
                        <a:ea typeface="+mn-ea"/>
                      </a:endParaRPr>
                    </a:p>
                    <a:p>
                      <a:r>
                        <a:rPr lang="en-US" altLang="zh-CN" sz="1100" dirty="0" err="1" smtClean="0">
                          <a:latin typeface="+mn-ea"/>
                          <a:ea typeface="+mn-ea"/>
                        </a:rPr>
                        <a:t>QlikView</a:t>
                      </a:r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 Designer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培训课程，针对的是</a:t>
                      </a:r>
                      <a:r>
                        <a:rPr lang="en-US" altLang="zh-CN" sz="1100" dirty="0" err="1" smtClean="0">
                          <a:latin typeface="+mn-ea"/>
                          <a:ea typeface="+mn-ea"/>
                        </a:rPr>
                        <a:t>QlikView</a:t>
                      </a:r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 UI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设计人员。通过本课程的培训，用户将能够根据需求设计出更符合易用性和美观性标准的</a:t>
                      </a:r>
                      <a:r>
                        <a:rPr lang="en-US" altLang="zh-CN" sz="1100" dirty="0" err="1" smtClean="0">
                          <a:latin typeface="+mn-ea"/>
                          <a:ea typeface="+mn-ea"/>
                        </a:rPr>
                        <a:t>QlikView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用户界面</a:t>
                      </a:r>
                      <a:r>
                        <a:rPr lang="zh-CN" altLang="en-US" sz="1100" dirty="0" smtClean="0"/>
                        <a:t>。</a:t>
                      </a:r>
                      <a:endParaRPr lang="zh-CN" altLang="en-US" sz="1100" dirty="0"/>
                    </a:p>
                  </a:txBody>
                  <a:tcPr/>
                </a:tc>
              </a:tr>
              <a:tr h="9969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="1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QlikView</a:t>
                      </a:r>
                      <a:r>
                        <a:rPr lang="zh-CN" altLang="en-US" sz="11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开发培训</a:t>
                      </a:r>
                    </a:p>
                    <a:p>
                      <a:endParaRPr lang="en-US" altLang="zh-CN" sz="110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10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QlikView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开发培训课程，针对的是</a:t>
                      </a:r>
                      <a:r>
                        <a:rPr lang="en-US" altLang="zh-CN" sz="110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QlikView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开发人员。通过本课程的培训，用户将掌握</a:t>
                      </a:r>
                      <a:r>
                        <a:rPr lang="en-US" altLang="zh-CN" sz="110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QlikView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开发技能。</a:t>
                      </a:r>
                      <a:endParaRPr lang="zh-CN" altLang="en-US" sz="11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969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u="non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QV Sense</a:t>
                      </a:r>
                      <a:r>
                        <a:rPr lang="en-US" altLang="zh-CN" sz="1100" b="1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Designer</a:t>
                      </a:r>
                      <a:r>
                        <a:rPr lang="zh-CN" altLang="en-US" sz="1100" b="1" dirty="0" smtClean="0">
                          <a:latin typeface="+mn-ea"/>
                          <a:ea typeface="+mn-ea"/>
                        </a:rPr>
                        <a:t>培训</a:t>
                      </a:r>
                    </a:p>
                    <a:p>
                      <a:endParaRPr lang="en-US" altLang="zh-CN" sz="1100" b="1" u="none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QV Sense Designer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培训课程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,1.QlikView 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关联体验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业务规划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数据模型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4.QlikView 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设计概念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项目模板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创建图表 </a:t>
                      </a:r>
                      <a:endParaRPr lang="zh-CN" altLang="en-US" sz="11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969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u="none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Qlikview</a:t>
                      </a:r>
                      <a:r>
                        <a:rPr lang="en-US" altLang="zh-CN" sz="1100" b="1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Sense Date Model</a:t>
                      </a:r>
                      <a:r>
                        <a:rPr lang="zh-CN" altLang="en-US" sz="1100" b="1" dirty="0" smtClean="0">
                          <a:latin typeface="+mn-ea"/>
                          <a:ea typeface="+mn-ea"/>
                        </a:rPr>
                        <a:t>培训</a:t>
                      </a:r>
                    </a:p>
                    <a:p>
                      <a:endParaRPr lang="en-US" altLang="zh-CN" sz="110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10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Qlikview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Sense Date Model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培训课程，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1.QLIKVIEW 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开发方法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部署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数据和脚本简介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4.CONNECT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SELECT 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和 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LOAD 5.</a:t>
                      </a:r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从数据库中加载数据</a:t>
                      </a:r>
                      <a:endParaRPr lang="zh-CN" altLang="en-US" sz="11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20044"/>
            <a:ext cx="952500" cy="952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28328"/>
            <a:ext cx="952500" cy="952500"/>
          </a:xfrm>
          <a:prstGeom prst="rect">
            <a:avLst/>
          </a:prstGeom>
        </p:spPr>
      </p:pic>
      <p:pic>
        <p:nvPicPr>
          <p:cNvPr id="1026" name="Picture 2" descr="C:\Users\Administrator\Desktop\QV%20Sen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936" y="2641526"/>
            <a:ext cx="983308" cy="9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sense%20dat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654178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1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4" y="658813"/>
            <a:ext cx="1409701" cy="654843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en-US" altLang="zh-CN" sz="1400" b="1" dirty="0" err="1">
                <a:latin typeface="Century Gothic" panose="020B0502020202020204" pitchFamily="34" charset="0"/>
                <a:ea typeface="+mn-ea"/>
              </a:rPr>
              <a:t>QlikView</a:t>
            </a:r>
            <a:r>
              <a:rPr lang="en-US" altLang="zh-CN" sz="1400" b="1" dirty="0">
                <a:latin typeface="Century Gothic" panose="020B0502020202020204" pitchFamily="34" charset="0"/>
                <a:ea typeface="+mn-ea"/>
              </a:rPr>
              <a:t> Designer</a:t>
            </a:r>
            <a:r>
              <a:rPr lang="zh-CN" altLang="en-US" sz="1400" b="1" dirty="0">
                <a:latin typeface="+mn-ea"/>
              </a:rPr>
              <a:t>培训</a:t>
            </a: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36936" y="484312"/>
            <a:ext cx="5431408" cy="3602038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zh-CN" altLang="en-US" sz="1100" b="1" dirty="0">
                <a:latin typeface="+mj-ea"/>
                <a:ea typeface="+mj-ea"/>
                <a:sym typeface="Century Gothic" pitchFamily="34" charset="0"/>
              </a:rPr>
              <a:t>课程</a:t>
            </a:r>
            <a:r>
              <a:rPr lang="zh-CN" altLang="en-US" sz="1100" b="1" dirty="0" smtClean="0">
                <a:latin typeface="+mj-ea"/>
                <a:ea typeface="+mj-ea"/>
                <a:sym typeface="Century Gothic" pitchFamily="34" charset="0"/>
              </a:rPr>
              <a:t>介绍</a:t>
            </a:r>
            <a:endParaRPr lang="en-US" altLang="zh-CN" sz="1100" b="1" dirty="0" smtClean="0">
              <a:latin typeface="+mj-ea"/>
              <a:ea typeface="+mj-ea"/>
              <a:sym typeface="Century Gothic" pitchFamily="34" charset="0"/>
            </a:endParaRPr>
          </a:p>
          <a:p>
            <a:r>
              <a:rPr lang="en-US" altLang="zh-CN" sz="1100" dirty="0" err="1">
                <a:latin typeface="+mn-ea"/>
                <a:ea typeface="+mn-ea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设计者课程基于业务应用场景，是创建</a:t>
            </a:r>
            <a:r>
              <a:rPr lang="en-US" altLang="zh-CN" sz="1100" dirty="0" err="1">
                <a:latin typeface="+mn-ea"/>
                <a:ea typeface="+mn-ea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应用程序的基础课程</a:t>
            </a:r>
            <a:r>
              <a:rPr lang="zh-CN" altLang="en-US" sz="1100" dirty="0" smtClean="0">
                <a:latin typeface="+mn-ea"/>
                <a:ea typeface="+mn-ea"/>
                <a:sym typeface="Century Gothic" pitchFamily="34" charset="0"/>
              </a:rPr>
              <a:t>。课程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提供完整的教学案例和动手实践机会，包括用户界面的布局以及如何根据</a:t>
            </a:r>
            <a:r>
              <a:rPr lang="en-US" altLang="zh-CN" sz="1100" dirty="0" err="1">
                <a:latin typeface="+mn-ea"/>
                <a:ea typeface="+mn-ea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设计最佳实践创建符合业务需求的</a:t>
            </a:r>
            <a:r>
              <a:rPr lang="en-US" altLang="zh-CN" sz="1100" dirty="0" err="1">
                <a:latin typeface="+mn-ea"/>
                <a:ea typeface="+mn-ea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应用。此外，课程将深入探讨</a:t>
            </a:r>
            <a:r>
              <a:rPr lang="en-US" altLang="zh-CN" sz="1100" dirty="0" err="1">
                <a:latin typeface="+mn-ea"/>
                <a:ea typeface="+mn-ea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图表对象属性。课程提供案例研究，提供建立</a:t>
            </a:r>
            <a:r>
              <a:rPr lang="en-US" altLang="zh-CN" sz="1100" dirty="0" err="1">
                <a:latin typeface="+mn-ea"/>
                <a:ea typeface="+mn-ea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+mn-ea"/>
                <a:ea typeface="+mn-ea"/>
                <a:sym typeface="Century Gothic" pitchFamily="34" charset="0"/>
              </a:rPr>
              <a:t>应用的机会</a:t>
            </a:r>
            <a:r>
              <a:rPr lang="zh-CN" altLang="en-US" sz="1100" dirty="0" smtClean="0">
                <a:latin typeface="+mn-ea"/>
                <a:ea typeface="+mn-ea"/>
                <a:sym typeface="Century Gothic" pitchFamily="34" charset="0"/>
              </a:rPr>
              <a:t>。</a:t>
            </a:r>
            <a:endParaRPr lang="en-US" altLang="zh-CN" sz="1100" dirty="0" smtClean="0">
              <a:latin typeface="+mn-ea"/>
              <a:ea typeface="+mn-ea"/>
              <a:sym typeface="Century Gothic" pitchFamily="34" charset="0"/>
            </a:endParaRPr>
          </a:p>
          <a:p>
            <a:endParaRPr lang="en-US" altLang="zh-CN" sz="1100" dirty="0">
              <a:latin typeface="+mn-ea"/>
              <a:ea typeface="+mn-ea"/>
              <a:sym typeface="Century Gothic" pitchFamily="34" charset="0"/>
            </a:endParaRPr>
          </a:p>
          <a:p>
            <a:r>
              <a:rPr lang="zh-CN" altLang="en-US" sz="1100" b="1" dirty="0" smtClean="0">
                <a:latin typeface="+mn-ea"/>
                <a:ea typeface="+mn-ea"/>
                <a:sym typeface="Century Gothic" pitchFamily="34" charset="0"/>
              </a:rPr>
              <a:t>学习目标</a:t>
            </a:r>
            <a:endParaRPr lang="en-US" altLang="zh-CN" sz="1100" b="1" dirty="0" smtClean="0">
              <a:latin typeface="+mn-ea"/>
              <a:ea typeface="+mn-ea"/>
              <a:sym typeface="Century Gothic" pitchFamily="34" charset="0"/>
            </a:endParaRPr>
          </a:p>
          <a:p>
            <a:endParaRPr lang="en-US" altLang="zh-CN" sz="1100" b="1" dirty="0">
              <a:latin typeface="+mn-ea"/>
              <a:ea typeface="+mn-ea"/>
              <a:sym typeface="Century Gothic" pitchFamily="34" charset="0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演示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应用程序 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掌握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最佳实践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 掌握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QlikView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图表对象 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  <a:sym typeface="Century Gothic" pitchFamily="34" charset="0"/>
              </a:rPr>
              <a:t>基于已有的数据模型，开发最佳的数据呈现 </a:t>
            </a:r>
          </a:p>
        </p:txBody>
      </p:sp>
    </p:spTree>
    <p:extLst>
      <p:ext uri="{BB962C8B-B14F-4D97-AF65-F5344CB8AC3E}">
        <p14:creationId xmlns:p14="http://schemas.microsoft.com/office/powerpoint/2010/main" val="90518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4" y="658813"/>
            <a:ext cx="1409701" cy="654843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en-US" altLang="zh-CN" sz="1400" b="1" dirty="0" err="1">
                <a:latin typeface="Century Gothic" panose="020B0502020202020204" pitchFamily="34" charset="0"/>
                <a:ea typeface="+mn-ea"/>
              </a:rPr>
              <a:t>QlikView</a:t>
            </a:r>
            <a:r>
              <a:rPr lang="en-US" altLang="zh-CN" sz="1400" b="1" dirty="0">
                <a:latin typeface="Century Gothic" panose="020B0502020202020204" pitchFamily="34" charset="0"/>
                <a:ea typeface="+mn-ea"/>
              </a:rPr>
              <a:t> </a:t>
            </a:r>
            <a:r>
              <a:rPr lang="en-US" altLang="zh-CN" sz="1400" b="1" dirty="0" smtClean="0">
                <a:latin typeface="Century Gothic" panose="020B0502020202020204" pitchFamily="34" charset="0"/>
                <a:ea typeface="+mn-ea"/>
              </a:rPr>
              <a:t>Developer </a:t>
            </a:r>
            <a:r>
              <a:rPr lang="zh-CN" altLang="en-US" sz="1400" b="1" dirty="0" smtClean="0">
                <a:latin typeface="+mn-ea"/>
              </a:rPr>
              <a:t>培训</a:t>
            </a:r>
            <a:endParaRPr lang="zh-CN" altLang="en-US" sz="1400" b="1" dirty="0">
              <a:latin typeface="+mn-ea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36936" y="484312"/>
            <a:ext cx="5431408" cy="3960440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zh-CN" altLang="en-US" sz="1100" b="1" dirty="0">
                <a:latin typeface="+mj-ea"/>
                <a:ea typeface="+mj-ea"/>
                <a:sym typeface="Century Gothic" pitchFamily="34" charset="0"/>
              </a:rPr>
              <a:t>课程</a:t>
            </a:r>
            <a:r>
              <a:rPr lang="zh-CN" altLang="en-US" sz="1100" b="1" dirty="0" smtClean="0">
                <a:latin typeface="+mj-ea"/>
                <a:ea typeface="+mj-ea"/>
                <a:sym typeface="Century Gothic" pitchFamily="34" charset="0"/>
              </a:rPr>
              <a:t>介绍</a:t>
            </a:r>
            <a:endParaRPr lang="en-US" altLang="zh-CN" sz="1100" b="1" dirty="0">
              <a:latin typeface="+mj-ea"/>
              <a:ea typeface="+mj-ea"/>
              <a:sym typeface="Century Gothic" pitchFamily="34" charset="0"/>
            </a:endParaRPr>
          </a:p>
          <a:p>
            <a:endParaRPr lang="en-US" altLang="zh-CN" sz="1100" b="1" dirty="0" smtClean="0">
              <a:latin typeface="+mj-ea"/>
              <a:ea typeface="+mj-ea"/>
              <a:sym typeface="Century Gothic" pitchFamily="34" charset="0"/>
            </a:endParaRPr>
          </a:p>
          <a:p>
            <a:r>
              <a:rPr lang="zh-CN" altLang="en-US" sz="1100" dirty="0" smtClean="0"/>
              <a:t>开发</a:t>
            </a:r>
            <a:r>
              <a:rPr lang="zh-CN" altLang="en-US" sz="1100" dirty="0"/>
              <a:t>人员需要具备足够的数据模型知识，知道如何正确的创建数据连接和脚本基础。</a:t>
            </a:r>
            <a:r>
              <a:rPr lang="en-US" altLang="zh-CN" sz="1100" dirty="0" err="1"/>
              <a:t>QlikView</a:t>
            </a:r>
            <a:r>
              <a:rPr lang="zh-CN" altLang="en-US" sz="1100" dirty="0"/>
              <a:t>开发人员培训课程</a:t>
            </a:r>
            <a:r>
              <a:rPr lang="zh-CN" altLang="en-US" sz="1100" dirty="0" smtClean="0"/>
              <a:t>通过</a:t>
            </a:r>
            <a:r>
              <a:rPr lang="zh-CN" altLang="en-US" sz="1100" dirty="0"/>
              <a:t>一系列的讲座和动手练习教你更快速的学会开发</a:t>
            </a:r>
            <a:r>
              <a:rPr lang="en-US" altLang="zh-CN" sz="1100" dirty="0" err="1"/>
              <a:t>QlikView</a:t>
            </a:r>
            <a:r>
              <a:rPr lang="zh-CN" altLang="en-US" sz="1100" dirty="0"/>
              <a:t>文档。具体内容包括</a:t>
            </a:r>
            <a:r>
              <a:rPr lang="zh-CN" altLang="en-US" sz="1100" dirty="0" smtClean="0"/>
              <a:t>：</a:t>
            </a:r>
            <a:endParaRPr lang="en-US" altLang="zh-CN" sz="1100" dirty="0" smtClean="0"/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en-US" altLang="zh-CN" sz="1100" dirty="0" err="1" smtClean="0">
                <a:latin typeface="Century Gothic" pitchFamily="34" charset="0"/>
                <a:ea typeface="宋体" pitchFamily="2" charset="-122"/>
              </a:rPr>
              <a:t>QlikView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环境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en-US" altLang="zh-CN" sz="1100" dirty="0" err="1" smtClean="0">
                <a:latin typeface="Century Gothic" pitchFamily="34" charset="0"/>
                <a:ea typeface="宋体" pitchFamily="2" charset="-122"/>
              </a:rPr>
              <a:t>QlikView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界面控件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使用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变量使用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操作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和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宏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维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度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组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数据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建模和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ETL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，涵盖的内容包括：数据连接和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ETL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脚本及函数</a:t>
            </a: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  <a:p>
            <a:endParaRPr lang="en-US" altLang="zh-CN" sz="1100" b="1" dirty="0" smtClean="0">
              <a:latin typeface="+mn-ea"/>
              <a:ea typeface="+mn-ea"/>
              <a:sym typeface="Century Gothic" pitchFamily="34" charset="0"/>
            </a:endParaRPr>
          </a:p>
          <a:p>
            <a:r>
              <a:rPr lang="zh-CN" altLang="en-US" sz="1100" b="1" dirty="0" smtClean="0">
                <a:latin typeface="+mn-ea"/>
                <a:ea typeface="+mn-ea"/>
                <a:sym typeface="Century Gothic" pitchFamily="34" charset="0"/>
              </a:rPr>
              <a:t>学习目标</a:t>
            </a:r>
            <a:endParaRPr lang="en-US" altLang="zh-CN" sz="1100" b="1" dirty="0" smtClean="0">
              <a:latin typeface="+mn-ea"/>
              <a:ea typeface="+mn-ea"/>
              <a:sym typeface="Century Gothic" pitchFamily="34" charset="0"/>
            </a:endParaRPr>
          </a:p>
          <a:p>
            <a:endParaRPr lang="en-US" altLang="zh-CN" sz="1100" b="1" dirty="0" smtClean="0">
              <a:latin typeface="+mn-ea"/>
              <a:ea typeface="+mn-ea"/>
              <a:sym typeface="Century Gothic" pitchFamily="34" charset="0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创建QlikView数据模型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 </a:t>
            </a: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独立完成QlikView应用程序开发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 </a:t>
            </a: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解决数据结构造成得性能问题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 </a:t>
            </a: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使用调试器调试脚本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 </a:t>
            </a: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有效利用脚本编辑器定义高效数据脚本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 </a:t>
            </a: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掌握QlikView数据转换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 </a:t>
            </a:r>
            <a:r>
              <a:rPr lang="zh-TW" altLang="zh-CN" sz="1100" dirty="0">
                <a:latin typeface="Century Gothic" pitchFamily="34" charset="0"/>
                <a:ea typeface="宋体" pitchFamily="2" charset="-122"/>
              </a:rPr>
              <a:t>解决组合键问题 </a:t>
            </a:r>
            <a:endParaRPr lang="zh-CN" altLang="zh-CN" sz="1100" dirty="0">
              <a:latin typeface="Century Gothic" pitchFamily="34" charset="0"/>
              <a:ea typeface="宋体" pitchFamily="2" charset="-122"/>
            </a:endParaRPr>
          </a:p>
          <a:p>
            <a:endParaRPr lang="en-US" altLang="zh-CN" sz="1100" b="1" dirty="0">
              <a:latin typeface="+mn-ea"/>
              <a:ea typeface="+mn-ea"/>
              <a:sym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80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4" y="658813"/>
            <a:ext cx="1409701" cy="654843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>
              <a:defRPr/>
            </a:pPr>
            <a:r>
              <a:rPr lang="en-US" altLang="zh-CN" sz="1400" b="1" dirty="0">
                <a:solidFill>
                  <a:schemeClr val="tx1"/>
                </a:solidFill>
                <a:latin typeface="Century Gothic" pitchFamily="34" charset="0"/>
              </a:rPr>
              <a:t>QV Sense Designer</a:t>
            </a:r>
            <a:r>
              <a:rPr lang="zh-CN" altLang="en-US" sz="1400" b="1" dirty="0">
                <a:latin typeface="Century Gothic" pitchFamily="34" charset="0"/>
              </a:rPr>
              <a:t>培训</a:t>
            </a: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299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36936" y="484312"/>
            <a:ext cx="5431408" cy="2880320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zh-CN" altLang="en-US" sz="1100" b="1" dirty="0">
                <a:latin typeface="+mj-ea"/>
                <a:ea typeface="+mj-ea"/>
                <a:sym typeface="Century Gothic" pitchFamily="34" charset="0"/>
              </a:rPr>
              <a:t>课程</a:t>
            </a:r>
            <a:r>
              <a:rPr lang="zh-CN" altLang="en-US" sz="1100" b="1" dirty="0" smtClean="0">
                <a:latin typeface="+mj-ea"/>
                <a:ea typeface="+mj-ea"/>
                <a:sym typeface="Century Gothic" pitchFamily="34" charset="0"/>
              </a:rPr>
              <a:t>介绍</a:t>
            </a:r>
            <a:endParaRPr lang="en-US" altLang="zh-CN" sz="1100" b="1" dirty="0" smtClean="0">
              <a:latin typeface="+mj-ea"/>
              <a:ea typeface="+mj-ea"/>
              <a:sym typeface="Century Gothic" pitchFamily="34" charset="0"/>
            </a:endParaRPr>
          </a:p>
          <a:p>
            <a:endParaRPr lang="en-US" altLang="zh-CN" sz="1100" b="1" dirty="0">
              <a:latin typeface="+mj-ea"/>
              <a:ea typeface="+mj-ea"/>
              <a:sym typeface="Century Gothic" pitchFamily="34" charset="0"/>
            </a:endParaRPr>
          </a:p>
          <a:p>
            <a:r>
              <a:rPr lang="zh-CN" altLang="en-US" sz="1100" dirty="0" smtClean="0"/>
              <a:t>具体</a:t>
            </a:r>
            <a:r>
              <a:rPr lang="zh-CN" altLang="en-US" sz="1100" dirty="0"/>
              <a:t>内容</a:t>
            </a:r>
            <a:r>
              <a:rPr lang="zh-CN" altLang="en-US" sz="1100" dirty="0" smtClean="0"/>
              <a:t>包括</a:t>
            </a:r>
            <a:r>
              <a:rPr lang="en-US" altLang="zh-CN" sz="1100" dirty="0" smtClean="0"/>
              <a:t>: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 </a:t>
            </a: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QlikView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关联体验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业务规划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数据模型 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err="1">
                <a:latin typeface="Century Gothic" pitchFamily="34" charset="0"/>
                <a:ea typeface="宋体" pitchFamily="2" charset="-122"/>
              </a:rPr>
              <a:t>QlikView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设计概念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项目模板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创建图表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创建故事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创建地图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其他工作表对象</a:t>
            </a:r>
            <a:r>
              <a:rPr lang="zh-CN" altLang="en-US" sz="1100" dirty="0"/>
              <a:t/>
            </a:r>
            <a:br>
              <a:rPr lang="zh-CN" altLang="en-US" sz="1100" dirty="0"/>
            </a:br>
            <a:r>
              <a:rPr lang="zh-CN" altLang="en-US" sz="1100" dirty="0"/>
              <a:t/>
            </a:r>
            <a:br>
              <a:rPr lang="zh-CN" altLang="en-US" sz="1100" dirty="0"/>
            </a:br>
            <a:r>
              <a:rPr lang="zh-CN" altLang="en-US" sz="1100" dirty="0"/>
              <a:t/>
            </a:r>
            <a:br>
              <a:rPr lang="zh-CN" altLang="en-US" sz="1100" dirty="0"/>
            </a:br>
            <a:endParaRPr lang="en-US" altLang="zh-CN" sz="1100" dirty="0" smtClean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  <a:p>
            <a:endParaRPr lang="en-US" altLang="zh-CN" sz="1100" b="1" dirty="0">
              <a:latin typeface="+mn-ea"/>
              <a:ea typeface="+mn-ea"/>
              <a:sym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1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4" y="658813"/>
            <a:ext cx="1409701" cy="654843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eaLnBrk="1">
              <a:defRPr/>
            </a:pPr>
            <a:r>
              <a:rPr lang="en-US" altLang="zh-CN" sz="1400" b="1" dirty="0" err="1">
                <a:solidFill>
                  <a:schemeClr val="tx1"/>
                </a:solidFill>
                <a:latin typeface="Century Gothic" pitchFamily="34" charset="0"/>
              </a:rPr>
              <a:t>Qlikview</a:t>
            </a:r>
            <a:r>
              <a:rPr lang="en-US" altLang="zh-CN" sz="1400" b="1" dirty="0">
                <a:solidFill>
                  <a:schemeClr val="tx1"/>
                </a:solidFill>
                <a:latin typeface="Century Gothic" pitchFamily="34" charset="0"/>
              </a:rPr>
              <a:t> Sense Date Model</a:t>
            </a:r>
            <a:r>
              <a:rPr lang="zh-CN" altLang="en-US" sz="1400" b="1" dirty="0">
                <a:latin typeface="Century Gothic" pitchFamily="34" charset="0"/>
              </a:rPr>
              <a:t>培训</a:t>
            </a: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2236936" y="484312"/>
            <a:ext cx="5431408" cy="3672408"/>
          </a:xfrm>
          <a:custGeom>
            <a:avLst/>
            <a:gdLst>
              <a:gd name="T0" fmla="*/ 1892300 w 21600"/>
              <a:gd name="T1" fmla="*/ 1801019 h 21600"/>
              <a:gd name="T2" fmla="*/ 1892300 w 21600"/>
              <a:gd name="T3" fmla="*/ 1801019 h 21600"/>
              <a:gd name="T4" fmla="*/ 1892300 w 21600"/>
              <a:gd name="T5" fmla="*/ 1801019 h 21600"/>
              <a:gd name="T6" fmla="*/ 1892300 w 21600"/>
              <a:gd name="T7" fmla="*/ 18010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234950" indent="-571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5778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zh-CN" altLang="en-US" sz="1100" b="1" dirty="0">
                <a:latin typeface="+mj-ea"/>
                <a:ea typeface="+mj-ea"/>
                <a:sym typeface="Century Gothic" pitchFamily="34" charset="0"/>
              </a:rPr>
              <a:t>课程</a:t>
            </a:r>
            <a:r>
              <a:rPr lang="zh-CN" altLang="en-US" sz="1100" b="1" dirty="0" smtClean="0">
                <a:latin typeface="+mj-ea"/>
                <a:ea typeface="+mj-ea"/>
                <a:sym typeface="Century Gothic" pitchFamily="34" charset="0"/>
              </a:rPr>
              <a:t>介绍</a:t>
            </a:r>
            <a:endParaRPr lang="en-US" altLang="zh-CN" sz="1100" b="1" dirty="0" smtClean="0">
              <a:latin typeface="+mj-ea"/>
              <a:ea typeface="+mj-ea"/>
              <a:sym typeface="Century Gothic" pitchFamily="34" charset="0"/>
            </a:endParaRPr>
          </a:p>
          <a:p>
            <a:endParaRPr lang="en-US" altLang="zh-CN" sz="1100" b="1" dirty="0">
              <a:latin typeface="+mj-ea"/>
              <a:ea typeface="+mj-ea"/>
              <a:sym typeface="Century Gothic" pitchFamily="34" charset="0"/>
            </a:endParaRPr>
          </a:p>
          <a:p>
            <a:r>
              <a:rPr lang="zh-CN" altLang="en-US" sz="1100" dirty="0" smtClean="0"/>
              <a:t>具体</a:t>
            </a:r>
            <a:r>
              <a:rPr lang="zh-CN" altLang="en-US" sz="1100" dirty="0"/>
              <a:t>内容</a:t>
            </a:r>
            <a:r>
              <a:rPr lang="zh-CN" altLang="en-US" sz="1100" dirty="0" smtClean="0"/>
              <a:t>包括</a:t>
            </a:r>
            <a:r>
              <a:rPr lang="en-US" altLang="zh-CN" sz="1100" dirty="0" smtClean="0"/>
              <a:t>: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1QLIKVIEW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开发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方法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2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部署</a:t>
            </a:r>
            <a:endParaRPr lang="en-US" altLang="zh-CN" sz="1100" dirty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3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数据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和脚本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简介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4CONNECT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、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SELECT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和 </a:t>
            </a: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LOAD</a:t>
            </a: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5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从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数据库中加载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数据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6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组合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关键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字段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7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基本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数据模型和表格查看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器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8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基本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数据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转换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9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添加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文本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数据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10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基本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数据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转换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11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在 </a:t>
            </a:r>
            <a:r>
              <a:rPr lang="en-US" altLang="zh-CN" sz="1100" dirty="0">
                <a:latin typeface="Century Gothic" pitchFamily="34" charset="0"/>
                <a:ea typeface="宋体" pitchFamily="2" charset="-122"/>
              </a:rPr>
              <a:t>QLIKVIEW 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脚本中生成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数据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12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脚本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注意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事项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13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日期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维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度</a:t>
            </a:r>
            <a:endParaRPr lang="en-US" altLang="zh-CN" sz="1100" dirty="0" smtClean="0">
              <a:latin typeface="Century Gothic" pitchFamily="34" charset="0"/>
              <a:ea typeface="宋体" pitchFamily="2" charset="-122"/>
            </a:endParaRPr>
          </a:p>
          <a:p>
            <a:pPr lvl="1" eaLnBrk="1">
              <a:spcBef>
                <a:spcPts val="200"/>
              </a:spcBef>
              <a:buClr>
                <a:srgbClr val="276398"/>
              </a:buClr>
              <a:buSzPct val="100000"/>
              <a:buFont typeface="Arial" pitchFamily="34" charset="0"/>
              <a:buChar char="•"/>
            </a:pPr>
            <a:r>
              <a:rPr lang="en-US" altLang="zh-CN" sz="1100" dirty="0" smtClean="0">
                <a:latin typeface="Century Gothic" pitchFamily="34" charset="0"/>
                <a:ea typeface="宋体" pitchFamily="2" charset="-122"/>
              </a:rPr>
              <a:t>14</a:t>
            </a:r>
            <a:r>
              <a:rPr lang="zh-CN" altLang="en-US" sz="1100" dirty="0" smtClean="0">
                <a:latin typeface="Century Gothic" pitchFamily="34" charset="0"/>
                <a:ea typeface="宋体" pitchFamily="2" charset="-122"/>
              </a:rPr>
              <a:t>映射</a:t>
            </a:r>
            <a:r>
              <a:rPr lang="zh-CN" altLang="en-US" sz="1100" dirty="0">
                <a:latin typeface="Century Gothic" pitchFamily="34" charset="0"/>
                <a:ea typeface="宋体" pitchFamily="2" charset="-122"/>
              </a:rPr>
              <a:t>表</a:t>
            </a:r>
            <a:endParaRPr lang="en-US" altLang="zh-CN" sz="1100" dirty="0">
              <a:latin typeface="Century Gothic" pitchFamily="34" charset="0"/>
              <a:ea typeface="宋体" pitchFamily="2" charset="-122"/>
              <a:sym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83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/>
          </p:cNvSpPr>
          <p:nvPr/>
        </p:nvSpPr>
        <p:spPr bwMode="auto">
          <a:xfrm>
            <a:off x="295274" y="658813"/>
            <a:ext cx="1409701" cy="654843"/>
          </a:xfrm>
          <a:custGeom>
            <a:avLst/>
            <a:gdLst>
              <a:gd name="T0" fmla="*/ 579438 w 21600"/>
              <a:gd name="T1" fmla="*/ 153988 h 21600"/>
              <a:gd name="T2" fmla="*/ 579438 w 21600"/>
              <a:gd name="T3" fmla="*/ 153988 h 21600"/>
              <a:gd name="T4" fmla="*/ 579438 w 21600"/>
              <a:gd name="T5" fmla="*/ 153988 h 21600"/>
              <a:gd name="T6" fmla="*/ 579438 w 21600"/>
              <a:gd name="T7" fmla="*/ 1539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r>
              <a:rPr lang="zh-CN" altLang="en-US" sz="1400" b="1" dirty="0" smtClean="0">
                <a:latin typeface="+mn-ea"/>
              </a:rPr>
              <a:t>报名流程</a:t>
            </a:r>
            <a:endParaRPr lang="zh-CN" altLang="en-US" sz="1400" b="1" dirty="0">
              <a:latin typeface="+mn-ea"/>
            </a:endParaRPr>
          </a:p>
        </p:txBody>
      </p:sp>
      <p:sp>
        <p:nvSpPr>
          <p:cNvPr id="8" name="AutoShape 3"/>
          <p:cNvSpPr>
            <a:spLocks/>
          </p:cNvSpPr>
          <p:nvPr/>
        </p:nvSpPr>
        <p:spPr bwMode="auto">
          <a:xfrm>
            <a:off x="106363" y="1130300"/>
            <a:ext cx="1598612" cy="366713"/>
          </a:xfrm>
          <a:custGeom>
            <a:avLst/>
            <a:gdLst>
              <a:gd name="T0" fmla="*/ 799306 w 21600"/>
              <a:gd name="T1" fmla="*/ 183356 h 21600"/>
              <a:gd name="T2" fmla="*/ 799306 w 21600"/>
              <a:gd name="T3" fmla="*/ 183356 h 21600"/>
              <a:gd name="T4" fmla="*/ 799306 w 21600"/>
              <a:gd name="T5" fmla="*/ 183356 h 21600"/>
              <a:gd name="T6" fmla="*/ 799306 w 21600"/>
              <a:gd name="T7" fmla="*/ 18335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Helvetica" charset="0"/>
                <a:cs typeface="Helvetica" charset="0"/>
                <a:sym typeface="Calibri" pitchFamily="34" charset="0"/>
              </a:defRPr>
            </a:lvl9pPr>
          </a:lstStyle>
          <a:p>
            <a:pPr algn="ctr" eaLnBrk="1"/>
            <a:endParaRPr lang="en-US" altLang="zh-CN" dirty="0">
              <a:ea typeface="宋体" pitchFamily="2" charset="-122"/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2751251163"/>
              </p:ext>
            </p:extLst>
          </p:nvPr>
        </p:nvGraphicFramePr>
        <p:xfrm>
          <a:off x="1934844" y="658814"/>
          <a:ext cx="6237555" cy="3452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04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2435" y="1993350"/>
            <a:ext cx="18373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Thank you</a:t>
            </a:r>
            <a:r>
              <a:rPr lang="en-US" altLang="zh-CN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!</a:t>
            </a:r>
            <a:endParaRPr lang="en-US" altLang="zh-CN" sz="2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669" y="1879283"/>
            <a:ext cx="1008112" cy="10081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2" y="4250245"/>
            <a:ext cx="1206631" cy="60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825</Words>
  <Application>Microsoft Office PowerPoint</Application>
  <PresentationFormat>自定义</PresentationFormat>
  <Paragraphs>110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EBI</dc:creator>
  <cp:keywords>yoyo</cp:keywords>
  <cp:lastModifiedBy>Tina Yang</cp:lastModifiedBy>
  <cp:revision>58</cp:revision>
  <dcterms:created xsi:type="dcterms:W3CDTF">2014-02-12T07:04:02Z</dcterms:created>
  <dcterms:modified xsi:type="dcterms:W3CDTF">2015-01-14T06:45:43Z</dcterms:modified>
</cp:coreProperties>
</file>